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60" r:id="rId4"/>
    <p:sldId id="259" r:id="rId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DF30-0859-4EBD-A7AF-F7F05E205ED3}" type="datetimeFigureOut">
              <a:rPr lang="ru-RU" smtClean="0"/>
              <a:pPr/>
              <a:t>22.04.2022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6D8D0-10B0-4F02-9793-8A08C500F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DF30-0859-4EBD-A7AF-F7F05E205ED3}" type="datetimeFigureOut">
              <a:rPr lang="ru-RU" smtClean="0"/>
              <a:pPr/>
              <a:t>22.04.2022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6D8D0-10B0-4F02-9793-8A08C500F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DF30-0859-4EBD-A7AF-F7F05E205ED3}" type="datetimeFigureOut">
              <a:rPr lang="ru-RU" smtClean="0"/>
              <a:pPr/>
              <a:t>22.04.2022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6D8D0-10B0-4F02-9793-8A08C500F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DF30-0859-4EBD-A7AF-F7F05E205ED3}" type="datetimeFigureOut">
              <a:rPr lang="ru-RU" smtClean="0"/>
              <a:pPr/>
              <a:t>22.04.2022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6D8D0-10B0-4F02-9793-8A08C500F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DF30-0859-4EBD-A7AF-F7F05E205ED3}" type="datetimeFigureOut">
              <a:rPr lang="ru-RU" smtClean="0"/>
              <a:pPr/>
              <a:t>22.04.2022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6D8D0-10B0-4F02-9793-8A08C500F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DF30-0859-4EBD-A7AF-F7F05E205ED3}" type="datetimeFigureOut">
              <a:rPr lang="ru-RU" smtClean="0"/>
              <a:pPr/>
              <a:t>22.04.2022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6D8D0-10B0-4F02-9793-8A08C500F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DF30-0859-4EBD-A7AF-F7F05E205ED3}" type="datetimeFigureOut">
              <a:rPr lang="ru-RU" smtClean="0"/>
              <a:pPr/>
              <a:t>22.04.2022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6D8D0-10B0-4F02-9793-8A08C500F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DF30-0859-4EBD-A7AF-F7F05E205ED3}" type="datetimeFigureOut">
              <a:rPr lang="ru-RU" smtClean="0"/>
              <a:pPr/>
              <a:t>22.04.2022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6D8D0-10B0-4F02-9793-8A08C500F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DF30-0859-4EBD-A7AF-F7F05E205ED3}" type="datetimeFigureOut">
              <a:rPr lang="ru-RU" smtClean="0"/>
              <a:pPr/>
              <a:t>22.04.2022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6D8D0-10B0-4F02-9793-8A08C500F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DF30-0859-4EBD-A7AF-F7F05E205ED3}" type="datetimeFigureOut">
              <a:rPr lang="ru-RU" smtClean="0"/>
              <a:pPr/>
              <a:t>22.04.2022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6D8D0-10B0-4F02-9793-8A08C500F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DF30-0859-4EBD-A7AF-F7F05E205ED3}" type="datetimeFigureOut">
              <a:rPr lang="ru-RU" smtClean="0"/>
              <a:pPr/>
              <a:t>22.04.2022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6D8D0-10B0-4F02-9793-8A08C500F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CDF30-0859-4EBD-A7AF-F7F05E205ED3}" type="datetimeFigureOut">
              <a:rPr lang="ru-RU" smtClean="0"/>
              <a:pPr/>
              <a:t>22.04.2022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6D8D0-10B0-4F02-9793-8A08C500F89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3"/>
          <p:cNvSpPr/>
          <p:nvPr/>
        </p:nvSpPr>
        <p:spPr>
          <a:xfrm>
            <a:off x="214283" y="144016"/>
            <a:ext cx="2125469" cy="8367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7504" y="1340768"/>
          <a:ext cx="8928992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28992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kern="1200" cap="none" spc="0" dirty="0" smtClean="0">
                          <a:ln w="3175" cmpd="thickThin">
                            <a:prstDash val="solid"/>
                          </a:ln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Предложения по внесению изменений </a:t>
                      </a:r>
                      <a:endParaRPr lang="en-US" sz="3600" b="1" kern="1200" cap="none" spc="0" dirty="0" smtClean="0">
                        <a:ln w="3175" cmpd="thickThin">
                          <a:prstDash val="solid"/>
                        </a:ln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kern="1200" cap="none" spc="0" dirty="0" smtClean="0">
                          <a:ln w="3175" cmpd="thickThin">
                            <a:prstDash val="solid"/>
                          </a:ln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в проект </a:t>
                      </a:r>
                      <a:endParaRPr lang="en-US" sz="3600" b="1" kern="1200" cap="none" spc="0" dirty="0" smtClean="0">
                        <a:ln w="3175" cmpd="thickThin">
                          <a:prstDash val="solid"/>
                        </a:ln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kern="1200" cap="none" spc="0" dirty="0" smtClean="0">
                          <a:ln w="3175" cmpd="thickThin">
                            <a:prstDash val="solid"/>
                          </a:ln>
                          <a:gradFill>
                            <a:gsLst>
                              <a:gs pos="0">
                                <a:schemeClr val="accent6">
                                  <a:shade val="20000"/>
                                  <a:satMod val="200000"/>
                                </a:schemeClr>
                              </a:gs>
                              <a:gs pos="78000">
                                <a:schemeClr val="accent6">
                                  <a:tint val="90000"/>
                                  <a:shade val="89000"/>
                                  <a:satMod val="220000"/>
                                </a:schemeClr>
                              </a:gs>
                              <a:gs pos="100000">
                                <a:schemeClr val="accent6">
                                  <a:tint val="12000"/>
                                  <a:satMod val="25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+mn-lt"/>
                          <a:ea typeface="+mn-ea"/>
                          <a:cs typeface="+mn-cs"/>
                        </a:rPr>
                        <a:t>«Требований к навигационным пломбам, применяемым для отслеживания перевозок по территориям государств – членов ЕАЭС»</a:t>
                      </a:r>
                      <a:endParaRPr lang="ru-RU" sz="3600" b="1" cap="none" spc="0" dirty="0">
                        <a:ln w="3175" cmpd="thickThin">
                          <a:prstDash val="solid"/>
                        </a:ln>
                        <a:gradFill>
                          <a:gsLst>
                            <a:gs pos="0">
                              <a:schemeClr val="accent6">
                                <a:shade val="20000"/>
                                <a:satMod val="200000"/>
                              </a:schemeClr>
                            </a:gs>
                            <a:gs pos="78000">
                              <a:schemeClr val="accent6">
                                <a:tint val="90000"/>
                                <a:shade val="89000"/>
                                <a:satMod val="220000"/>
                              </a:schemeClr>
                            </a:gs>
                            <a:gs pos="100000">
                              <a:schemeClr val="accent6">
                                <a:tint val="12000"/>
                                <a:satMod val="25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</a:endParaRPr>
                    </a:p>
                  </a:txBody>
                  <a:tcPr>
                    <a:lnB w="381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594" y="5805264"/>
            <a:ext cx="9109865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СУРГАНОВ Олег Александрович</a:t>
            </a:r>
          </a:p>
          <a:p>
            <a:pPr algn="ctr"/>
            <a:r>
              <a:rPr lang="ru-RU" sz="1500" dirty="0" smtClean="0">
                <a:latin typeface="Arial" pitchFamily="34" charset="0"/>
                <a:cs typeface="Arial" pitchFamily="34" charset="0"/>
              </a:rPr>
              <a:t>заместитель генерального директора - начальник департамента электронной техники и технологий</a:t>
            </a:r>
          </a:p>
          <a:p>
            <a:pPr algn="ctr"/>
            <a:r>
              <a:rPr lang="ru-RU" sz="1500" dirty="0" smtClean="0">
                <a:latin typeface="Arial" pitchFamily="34" charset="0"/>
                <a:cs typeface="Arial" pitchFamily="34" charset="0"/>
              </a:rPr>
              <a:t>АО «Инженерный Промышленный Концерн «СТРАЖ»</a:t>
            </a:r>
            <a:endParaRPr lang="ru-RU" sz="15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51720" y="6309320"/>
            <a:ext cx="4485715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Требования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к навигационной пломбе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01359" y="5229200"/>
            <a:ext cx="183614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обязательные</a:t>
            </a:r>
            <a:endParaRPr lang="ru-RU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87560" y="5229200"/>
            <a:ext cx="203972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рекомендуемые</a:t>
            </a:r>
            <a:endParaRPr lang="ru-RU" b="1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5589242"/>
            <a:ext cx="356700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Arial" pitchFamily="34" charset="0"/>
                <a:cs typeface="Arial" pitchFamily="34" charset="0"/>
              </a:rPr>
              <a:t>обеспечивают выполнение функций по предназначению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67944" y="5589242"/>
            <a:ext cx="45624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Arial" pitchFamily="34" charset="0"/>
                <a:cs typeface="Arial" pitchFamily="34" charset="0"/>
              </a:rPr>
              <a:t>обеспечивают выполнение дополнительных (вспомогательных) функций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 flipV="1">
            <a:off x="2195737" y="5877274"/>
            <a:ext cx="1296145" cy="432049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5364088" y="5877272"/>
            <a:ext cx="864096" cy="43204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251520" y="2060848"/>
            <a:ext cx="2160240" cy="36004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Сменный элемент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51520" y="2924944"/>
            <a:ext cx="2160240" cy="36004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Память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51520" y="2492896"/>
            <a:ext cx="2160240" cy="36004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Усилие на разрыв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51520" y="3356992"/>
            <a:ext cx="2160240" cy="43204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Способ крепления и снятия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7505" y="116634"/>
            <a:ext cx="2750689" cy="64633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ru-RU" sz="1200" dirty="0">
                <a:latin typeface="Arial" pitchFamily="34" charset="0"/>
                <a:cs typeface="Arial" pitchFamily="34" charset="0"/>
              </a:rPr>
              <a:t>Соглашения о применении в ЕАЭС 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навигационных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пломб 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для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отслеживания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перевозок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ст. 1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059832" y="188640"/>
            <a:ext cx="2952328" cy="43204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Навигационная пломба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07905" y="1124744"/>
            <a:ext cx="38619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00" dirty="0" smtClean="0">
                <a:latin typeface="Arial" pitchFamily="34" charset="0"/>
                <a:cs typeface="Arial" pitchFamily="34" charset="0"/>
              </a:rPr>
              <a:t>Межгосударственные стандарты, принятые в странах ЕАЭС, </a:t>
            </a:r>
          </a:p>
          <a:p>
            <a:pPr algn="ctr"/>
            <a:r>
              <a:rPr lang="ru-RU" sz="1000" dirty="0" smtClean="0">
                <a:latin typeface="Arial" pitchFamily="34" charset="0"/>
                <a:cs typeface="Arial" pitchFamily="34" charset="0"/>
              </a:rPr>
              <a:t>в отношении электронных пломбировочных устройств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ая выноска 25"/>
          <p:cNvSpPr/>
          <p:nvPr/>
        </p:nvSpPr>
        <p:spPr>
          <a:xfrm>
            <a:off x="7092280" y="188640"/>
            <a:ext cx="1944216" cy="540640"/>
          </a:xfrm>
          <a:prstGeom prst="wedgeRectCallout">
            <a:avLst>
              <a:gd name="adj1" fmla="val -114322"/>
              <a:gd name="adj2" fmla="val -58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Одноразовый замок </a:t>
            </a:r>
          </a:p>
          <a:p>
            <a:pPr algn="ctr"/>
            <a:r>
              <a:rPr lang="ru-RU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(без ключа)</a:t>
            </a:r>
            <a:endParaRPr lang="ru-RU" sz="1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4932040" y="260648"/>
            <a:ext cx="91440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2699791" y="1556792"/>
            <a:ext cx="1877630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ГОСТ 31315-2015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782602" y="1556792"/>
            <a:ext cx="1877630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ГОСТ 31282-2021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870834" y="1556792"/>
            <a:ext cx="1877630" cy="3385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ГОСТ 31281-2004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555776" y="1124744"/>
            <a:ext cx="6264696" cy="914400"/>
          </a:xfrm>
          <a:prstGeom prst="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827584" y="4581128"/>
            <a:ext cx="1944216" cy="43204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Сменный элемент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5652120" y="4581128"/>
            <a:ext cx="1224136" cy="43204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Память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3707904" y="4581128"/>
            <a:ext cx="1872208" cy="43204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Усилие на разрыв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948264" y="4581128"/>
            <a:ext cx="1944216" cy="43204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Способ крепления и снятия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0" name="Таблица 39"/>
          <p:cNvGraphicFramePr>
            <a:graphicFrameLocks noGrp="1"/>
          </p:cNvGraphicFramePr>
          <p:nvPr/>
        </p:nvGraphicFramePr>
        <p:xfrm>
          <a:off x="2627785" y="2060848"/>
          <a:ext cx="6192687" cy="16561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4229"/>
                <a:gridCol w="2064229"/>
                <a:gridCol w="2064229"/>
              </a:tblGrid>
              <a:tr h="4140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404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40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40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4" name="Овал 43"/>
          <p:cNvSpPr/>
          <p:nvPr/>
        </p:nvSpPr>
        <p:spPr>
          <a:xfrm>
            <a:off x="8676456" y="6453336"/>
            <a:ext cx="432048" cy="36004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179513" y="1340768"/>
            <a:ext cx="2304256" cy="252028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TextBox 56"/>
          <p:cNvSpPr txBox="1"/>
          <p:nvPr/>
        </p:nvSpPr>
        <p:spPr>
          <a:xfrm>
            <a:off x="542086" y="1340768"/>
            <a:ext cx="16834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00" dirty="0" smtClean="0">
                <a:latin typeface="Arial" pitchFamily="34" charset="0"/>
                <a:cs typeface="Arial" pitchFamily="34" charset="0"/>
              </a:rPr>
              <a:t>Характеристики </a:t>
            </a:r>
          </a:p>
          <a:p>
            <a:pPr algn="ctr"/>
            <a:r>
              <a:rPr lang="ru-RU" sz="1000" dirty="0" smtClean="0">
                <a:latin typeface="Arial" pitchFamily="34" charset="0"/>
                <a:cs typeface="Arial" pitchFamily="34" charset="0"/>
              </a:rPr>
              <a:t>навигационной пломбы, </a:t>
            </a:r>
          </a:p>
          <a:p>
            <a:pPr algn="ctr"/>
            <a:r>
              <a:rPr lang="ru-RU" sz="1000" dirty="0" smtClean="0">
                <a:latin typeface="Arial" pitchFamily="34" charset="0"/>
                <a:cs typeface="Arial" pitchFamily="34" charset="0"/>
              </a:rPr>
              <a:t>не соответствующие </a:t>
            </a:r>
          </a:p>
          <a:p>
            <a:pPr algn="ctr"/>
            <a:r>
              <a:rPr lang="ru-RU" sz="1000" dirty="0" smtClean="0">
                <a:latin typeface="Arial" pitchFamily="34" charset="0"/>
                <a:cs typeface="Arial" pitchFamily="34" charset="0"/>
              </a:rPr>
              <a:t>положениям 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стандартов</a:t>
            </a:r>
            <a:endParaRPr lang="ru-RU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Правая фигурная скобка 57"/>
          <p:cNvSpPr/>
          <p:nvPr/>
        </p:nvSpPr>
        <p:spPr>
          <a:xfrm rot="5400000">
            <a:off x="4458272" y="-129680"/>
            <a:ext cx="299464" cy="8568952"/>
          </a:xfrm>
          <a:prstGeom prst="rightBrace">
            <a:avLst>
              <a:gd name="adj1" fmla="val 45781"/>
              <a:gd name="adj2" fmla="val 50000"/>
            </a:avLst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107505" y="116632"/>
            <a:ext cx="5976664" cy="720080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право 41"/>
          <p:cNvSpPr/>
          <p:nvPr/>
        </p:nvSpPr>
        <p:spPr>
          <a:xfrm rot="5400000">
            <a:off x="5254936" y="729840"/>
            <a:ext cx="360040" cy="285752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TextBox 63"/>
          <p:cNvSpPr txBox="1"/>
          <p:nvPr/>
        </p:nvSpPr>
        <p:spPr>
          <a:xfrm>
            <a:off x="7740352" y="2492896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</a:t>
            </a:r>
            <a:endParaRPr lang="ru-RU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491880" y="292494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</a:t>
            </a:r>
            <a:endParaRPr lang="ru-RU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491880" y="3356992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</a:t>
            </a:r>
            <a:endParaRPr lang="ru-RU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508105" y="33477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</a:t>
            </a:r>
            <a:endParaRPr lang="ru-RU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491880" y="206084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</a:t>
            </a: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508104" y="206084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</a:t>
            </a: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6634"/>
            <a:ext cx="7772400" cy="650503"/>
          </a:xfrm>
          <a:ln w="1905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Сменный элемент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836712"/>
            <a:ext cx="5328592" cy="27363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п. 1 п.п. б) 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сменный </a:t>
            </a:r>
            <a:r>
              <a:rPr lang="ru-RU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многоразовый</a:t>
            </a:r>
            <a:r>
              <a:rPr 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элемент пломбирования, позволяющий исключить возможность несанкционированного её снятия без нарушения целостности конструкции.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3789040"/>
            <a:ext cx="5328592" cy="27363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п. 1 п.п. б) сменный элемент пломбирования, позволяющий исключить возможность несанкционированного её снятия без нарушения целостности конструкции.</a:t>
            </a:r>
          </a:p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908722"/>
            <a:ext cx="2380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i="1" dirty="0" smtClean="0">
                <a:latin typeface="Arial" pitchFamily="34" charset="0"/>
                <a:cs typeface="Arial" pitchFamily="34" charset="0"/>
              </a:rPr>
              <a:t>Существующая редакция</a:t>
            </a:r>
            <a:endParaRPr lang="ru-RU" sz="14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9" y="3861050"/>
            <a:ext cx="22413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Предлагаемая редакция</a:t>
            </a:r>
            <a:endParaRPr lang="ru-RU" sz="14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Умножение 8"/>
          <p:cNvSpPr/>
          <p:nvPr/>
        </p:nvSpPr>
        <p:spPr>
          <a:xfrm>
            <a:off x="3347865" y="1484784"/>
            <a:ext cx="576064" cy="648072"/>
          </a:xfrm>
          <a:prstGeom prst="mathMultiply">
            <a:avLst>
              <a:gd name="adj1" fmla="val 10043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724129" y="2131841"/>
            <a:ext cx="3419872" cy="5770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050" dirty="0" smtClean="0">
                <a:latin typeface="Arial" pitchFamily="34" charset="0"/>
                <a:cs typeface="Arial" pitchFamily="34" charset="0"/>
              </a:rPr>
              <a:t>п. 4.6: ..электронные пломбы тросового типа .. На свободный конец каната надевают .. корпус  с </a:t>
            </a:r>
            <a:r>
              <a:rPr lang="ru-RU" sz="105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механизмом невозвратной фиксации</a:t>
            </a:r>
            <a:r>
              <a:rPr lang="ru-RU" sz="105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96136" y="1411759"/>
            <a:ext cx="2809680" cy="738664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ГОСТ 31282-2021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«Устройства пломбировочные. 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Классификация»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24129" y="3770456"/>
            <a:ext cx="3419872" cy="9002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050" dirty="0" smtClean="0">
                <a:latin typeface="Arial" pitchFamily="34" charset="0"/>
                <a:cs typeface="Arial" pitchFamily="34" charset="0"/>
              </a:rPr>
              <a:t>п. 6.1.2: </a:t>
            </a:r>
            <a:r>
              <a:rPr lang="ru-RU" sz="105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Сменные элементы </a:t>
            </a:r>
            <a:r>
              <a:rPr lang="ru-RU" sz="1050" dirty="0" smtClean="0">
                <a:latin typeface="Arial" pitchFamily="34" charset="0"/>
                <a:cs typeface="Arial" pitchFamily="34" charset="0"/>
              </a:rPr>
              <a:t>электронного пломбировочного устройства должны быть </a:t>
            </a:r>
            <a:r>
              <a:rPr lang="ru-RU" sz="105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одноразового использования</a:t>
            </a:r>
            <a:r>
              <a:rPr lang="ru-RU" sz="1050" dirty="0" smtClean="0">
                <a:latin typeface="Arial" pitchFamily="34" charset="0"/>
                <a:cs typeface="Arial" pitchFamily="34" charset="0"/>
              </a:rPr>
              <a:t>, а электронные блоки/датчики – одноразового или многоразового использования.</a:t>
            </a:r>
            <a:endParaRPr lang="ru-RU"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96136" y="3068960"/>
            <a:ext cx="2759986" cy="738664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ГОСТ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31315-2015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«Устройства пломбировочные 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электронные»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724129" y="5732674"/>
            <a:ext cx="3419872" cy="7386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050" dirty="0" smtClean="0">
                <a:latin typeface="Arial" pitchFamily="34" charset="0"/>
                <a:cs typeface="Arial" pitchFamily="34" charset="0"/>
              </a:rPr>
              <a:t>Приложение ДА (обязательное):</a:t>
            </a:r>
          </a:p>
          <a:p>
            <a:pPr algn="just"/>
            <a:r>
              <a:rPr lang="ru-RU" sz="1050" dirty="0" smtClean="0">
                <a:latin typeface="Arial" pitchFamily="34" charset="0"/>
                <a:cs typeface="Arial" pitchFamily="34" charset="0"/>
              </a:rPr>
              <a:t>…</a:t>
            </a:r>
            <a:r>
              <a:rPr lang="ru-RU" sz="1050" dirty="0" err="1" smtClean="0">
                <a:latin typeface="Arial" pitchFamily="34" charset="0"/>
                <a:cs typeface="Arial" pitchFamily="34" charset="0"/>
              </a:rPr>
              <a:t>многоразовость</a:t>
            </a:r>
            <a:r>
              <a:rPr lang="ru-RU" sz="1050" dirty="0" smtClean="0">
                <a:latin typeface="Arial" pitchFamily="34" charset="0"/>
                <a:cs typeface="Arial" pitchFamily="34" charset="0"/>
              </a:rPr>
              <a:t> применения обеспечивается </a:t>
            </a:r>
            <a:r>
              <a:rPr lang="ru-RU" sz="105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заменой</a:t>
            </a:r>
            <a:r>
              <a:rPr lang="ru-RU" sz="10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5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одноразового блокирующего элемента</a:t>
            </a:r>
            <a:r>
              <a:rPr lang="ru-RU" sz="105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96137" y="4797152"/>
            <a:ext cx="2201693" cy="954107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ГОСТ Р 55557.1-2013 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1400" dirty="0">
                <a:latin typeface="Arial" pitchFamily="34" charset="0"/>
                <a:cs typeface="Arial" pitchFamily="34" charset="0"/>
              </a:rPr>
              <a:t>ИСО 18185-1:2007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«Контейнеры грузовые. 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Пломбы электронные»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ая выноска 20"/>
          <p:cNvSpPr/>
          <p:nvPr/>
        </p:nvSpPr>
        <p:spPr>
          <a:xfrm>
            <a:off x="5796136" y="5930697"/>
            <a:ext cx="3240360" cy="540640"/>
          </a:xfrm>
          <a:prstGeom prst="wedgeRectCallout">
            <a:avLst>
              <a:gd name="adj1" fmla="val -80644"/>
              <a:gd name="adj2" fmla="val -62817"/>
            </a:avLst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ая выноска 21"/>
          <p:cNvSpPr/>
          <p:nvPr/>
        </p:nvSpPr>
        <p:spPr>
          <a:xfrm>
            <a:off x="5724129" y="3789040"/>
            <a:ext cx="3312368" cy="540640"/>
          </a:xfrm>
          <a:prstGeom prst="wedgeRectCallout">
            <a:avLst>
              <a:gd name="adj1" fmla="val -75175"/>
              <a:gd name="adj2" fmla="val 63235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ая выноска 18"/>
          <p:cNvSpPr/>
          <p:nvPr/>
        </p:nvSpPr>
        <p:spPr>
          <a:xfrm>
            <a:off x="5796136" y="2132856"/>
            <a:ext cx="3312368" cy="540640"/>
          </a:xfrm>
          <a:prstGeom prst="wedgeRectCallout">
            <a:avLst>
              <a:gd name="adj1" fmla="val -132991"/>
              <a:gd name="adj2" fmla="val 289809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8676456" y="6453336"/>
            <a:ext cx="432048" cy="36004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5" y="116634"/>
            <a:ext cx="2736304" cy="317847"/>
          </a:xfrm>
          <a:ln w="19050"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Усилие на разрыв</a:t>
            </a:r>
            <a:endParaRPr lang="ru-RU" sz="1800" b="1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692696"/>
            <a:ext cx="2808312" cy="21602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п. 11 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 использовании в качестве элемента пломбирования </a:t>
            </a:r>
            <a:r>
              <a:rPr lang="ru-RU" sz="1100" b="1" strike="sngStrike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троса его длина составляет не менее 300 мм.</a:t>
            </a:r>
            <a:endParaRPr lang="ru-RU" sz="1100" b="1" strike="sngStrike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5" y="3212976"/>
            <a:ext cx="2736304" cy="25202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п. 11 </a:t>
            </a:r>
          </a:p>
          <a:p>
            <a:pPr algn="just"/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 использовании сменного элемента </a:t>
            </a:r>
            <a:r>
              <a:rPr lang="ru-RU" sz="1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он должен выдерживать усилие на разрыв</a:t>
            </a:r>
            <a:r>
              <a:rPr lang="ru-RU" sz="1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для железнодорожных перевозок не менее 18 кН (1800 кгс) и для автомобильных перевозок не менее 3,5 кН (350 кгс).</a:t>
            </a:r>
            <a:r>
              <a:rPr lang="ru-RU" sz="11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зависимости от особенностей конструкции запорных приспособлений дверей и систем закрывания грузовых помещений (отсеков) транспортного средства (контейнера), могут использоваться </a:t>
            </a:r>
            <a:r>
              <a:rPr lang="ru-RU" sz="1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тросы различной длины.</a:t>
            </a:r>
            <a:endParaRPr lang="ru-RU" sz="11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497" y="415699"/>
            <a:ext cx="20660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>
                <a:latin typeface="Arial" pitchFamily="34" charset="0"/>
                <a:cs typeface="Arial" pitchFamily="34" charset="0"/>
              </a:rPr>
              <a:t>Существующая редакция</a:t>
            </a:r>
            <a:endParaRPr lang="ru-RU" sz="12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2924946"/>
            <a:ext cx="19442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Предлагаемая редакция</a:t>
            </a:r>
            <a:endParaRPr lang="ru-RU" sz="12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3059832" y="116632"/>
            <a:ext cx="2808312" cy="288033"/>
          </a:xfrm>
          <a:prstGeom prst="rect">
            <a:avLst/>
          </a:prstGeom>
          <a:ln w="1905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Память</a:t>
            </a:r>
            <a:endParaRPr kumimoji="0" lang="ru-RU" b="1" i="0" u="none" strike="noStrike" kern="1200" cap="none" spc="0" normalizeH="0" baseline="0" noProof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059832" y="692696"/>
            <a:ext cx="2808312" cy="21602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п. 13 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Объем внутренней энергонезависимой памяти навигационной пломбы составляет </a:t>
            </a:r>
            <a:r>
              <a:rPr lang="ru-RU" sz="1100" b="1" strike="sngStrike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не менее 128 Мб, в том числе для обеспечения хранения документов и сведений в электронном виде.</a:t>
            </a:r>
          </a:p>
          <a:p>
            <a:pPr algn="just"/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059832" y="3212976"/>
            <a:ext cx="2808312" cy="25202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п. 13 </a:t>
            </a:r>
          </a:p>
          <a:p>
            <a:pPr algn="just"/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Объем внутренней энергонезависимой памяти навигационной пломбы должен быть </a:t>
            </a:r>
            <a:r>
              <a:rPr lang="ru-RU" sz="1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достаточен для хранения необходимых навигационных данных за текущую и предыдущую поездки.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059833" y="415699"/>
            <a:ext cx="20660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>
                <a:latin typeface="Arial" pitchFamily="34" charset="0"/>
                <a:cs typeface="Arial" pitchFamily="34" charset="0"/>
              </a:rPr>
              <a:t>Существующая редакция</a:t>
            </a:r>
            <a:endParaRPr lang="ru-RU" sz="12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275856" y="2924946"/>
            <a:ext cx="19442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Предлагаемая редакция</a:t>
            </a:r>
            <a:endParaRPr lang="ru-RU" sz="12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5940153" y="116632"/>
            <a:ext cx="3096344" cy="288033"/>
          </a:xfrm>
          <a:prstGeom prst="rect">
            <a:avLst/>
          </a:prstGeom>
          <a:ln w="19050">
            <a:solidFill>
              <a:srgbClr val="00B050"/>
            </a:solidFill>
          </a:ln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Способ крепления и снятия</a:t>
            </a:r>
            <a:endParaRPr kumimoji="0" lang="ru-RU" b="1" i="0" u="none" strike="noStrike" kern="1200" cap="none" spc="0" normalizeH="0" baseline="0" noProof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940153" y="692696"/>
            <a:ext cx="3203848" cy="21602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п. 15 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Навигационная пломба имеет </a:t>
            </a:r>
            <a:r>
              <a:rPr lang="ru-RU" sz="1100" b="1" strike="sngStrike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встроенный магнит для ее крепления 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металлическое основание запорных приспособлений дверей или систем закрывания грузовых помещений (отсеков) транспортного средства (контейнера), в котором находятся объекты отслеживания, либо на сам объект отслеживания и (или) </a:t>
            </a:r>
            <a:r>
              <a:rPr lang="ru-RU" sz="1100" b="1" strike="sngStrike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механизм, приспособление, технологическое отверстие для крепления к неметаллическим основаниям.</a:t>
            </a:r>
            <a:endParaRPr lang="ru-RU" sz="1600" b="1" strike="sngStrike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012160" y="3212976"/>
            <a:ext cx="3131840" cy="25202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п. 15 </a:t>
            </a:r>
          </a:p>
          <a:p>
            <a:pPr algn="just"/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Навигационная пломба должна  </a:t>
            </a:r>
            <a:r>
              <a:rPr lang="ru-RU" sz="11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обеспечивать удобство работы с ней при установке на штатные запорные приспособления  грузовых помещений (отсеков) транспортных средств и железнодорожного подвижного состава, </a:t>
            </a:r>
            <a:r>
              <a:rPr lang="ru-RU" sz="1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помещений, емкостей и иных мест, в которых находятся или могут находиться товары, визуальной проверки  её  наличия  и  состояния в процессе перевозки, а также при снятии.</a:t>
            </a:r>
          </a:p>
          <a:p>
            <a:pPr algn="just"/>
            <a:endParaRPr lang="ru-RU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5940153" y="415699"/>
            <a:ext cx="20660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>
                <a:latin typeface="Arial" pitchFamily="34" charset="0"/>
                <a:cs typeface="Arial" pitchFamily="34" charset="0"/>
              </a:rPr>
              <a:t>Существующая редакция</a:t>
            </a:r>
            <a:endParaRPr lang="ru-RU" sz="12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372200" y="2924946"/>
            <a:ext cx="19442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Предлагаемая редакция</a:t>
            </a:r>
            <a:endParaRPr lang="ru-RU" sz="12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Умножение 8"/>
          <p:cNvSpPr/>
          <p:nvPr/>
        </p:nvSpPr>
        <p:spPr>
          <a:xfrm>
            <a:off x="6660232" y="980728"/>
            <a:ext cx="1800200" cy="1440160"/>
          </a:xfrm>
          <a:prstGeom prst="mathMultiply">
            <a:avLst>
              <a:gd name="adj1" fmla="val 10043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Умножение 32"/>
          <p:cNvSpPr/>
          <p:nvPr/>
        </p:nvSpPr>
        <p:spPr>
          <a:xfrm>
            <a:off x="611560" y="1052736"/>
            <a:ext cx="1800200" cy="1440160"/>
          </a:xfrm>
          <a:prstGeom prst="mathMultiply">
            <a:avLst>
              <a:gd name="adj1" fmla="val 10043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179512" y="5877272"/>
            <a:ext cx="245407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ГОСТ 31281-2004: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п. 6.2.2-6.2.4, 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Приложение Б, таблица Б1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059832" y="5877274"/>
            <a:ext cx="28083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ГОСТ 31315-2015: п. 6.2.8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012160" y="5877272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ГОСТ 31282-2021: п. 3.26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ГОСТ 31315-2015: п. 6.2.1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Умножение 36"/>
          <p:cNvSpPr/>
          <p:nvPr/>
        </p:nvSpPr>
        <p:spPr>
          <a:xfrm>
            <a:off x="3491881" y="1556792"/>
            <a:ext cx="1800200" cy="1440160"/>
          </a:xfrm>
          <a:prstGeom prst="mathMultiply">
            <a:avLst>
              <a:gd name="adj1" fmla="val 10043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8676456" y="6453336"/>
            <a:ext cx="432048" cy="36004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1278</TotalTime>
  <Words>563</Words>
  <Application>Microsoft Office PowerPoint</Application>
  <PresentationFormat>Экран (4:3)</PresentationFormat>
  <Paragraphs>86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Сменный элемент</vt:lpstr>
      <vt:lpstr>Усилие на разрыв</vt:lpstr>
    </vt:vector>
  </TitlesOfParts>
  <Company>STRAZH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Сменный элемент</dc:title>
  <dc:creator>Surganov</dc:creator>
  <cp:lastModifiedBy>Surganov</cp:lastModifiedBy>
  <cp:revision>136</cp:revision>
  <dcterms:created xsi:type="dcterms:W3CDTF">2022-04-14T13:31:13Z</dcterms:created>
  <dcterms:modified xsi:type="dcterms:W3CDTF">2022-04-22T11:58:54Z</dcterms:modified>
</cp:coreProperties>
</file>